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7" r:id="rId3"/>
    <p:sldId id="278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79" r:id="rId14"/>
    <p:sldId id="289" r:id="rId15"/>
    <p:sldId id="257" r:id="rId16"/>
    <p:sldId id="290" r:id="rId17"/>
    <p:sldId id="258" r:id="rId18"/>
    <p:sldId id="291" r:id="rId19"/>
    <p:sldId id="259" r:id="rId20"/>
    <p:sldId id="292" r:id="rId21"/>
    <p:sldId id="260" r:id="rId22"/>
    <p:sldId id="293" r:id="rId23"/>
    <p:sldId id="274" r:id="rId24"/>
    <p:sldId id="294" r:id="rId25"/>
    <p:sldId id="261" r:id="rId26"/>
    <p:sldId id="295" r:id="rId27"/>
    <p:sldId id="301" r:id="rId28"/>
    <p:sldId id="262" r:id="rId29"/>
    <p:sldId id="296" r:id="rId30"/>
    <p:sldId id="263" r:id="rId31"/>
    <p:sldId id="297" r:id="rId32"/>
    <p:sldId id="264" r:id="rId33"/>
    <p:sldId id="298" r:id="rId34"/>
    <p:sldId id="275" r:id="rId35"/>
    <p:sldId id="299" r:id="rId36"/>
    <p:sldId id="265" r:id="rId37"/>
    <p:sldId id="300" r:id="rId38"/>
    <p:sldId id="266" r:id="rId39"/>
    <p:sldId id="302" r:id="rId40"/>
    <p:sldId id="267" r:id="rId41"/>
    <p:sldId id="303" r:id="rId42"/>
    <p:sldId id="268" r:id="rId43"/>
    <p:sldId id="304" r:id="rId44"/>
    <p:sldId id="269" r:id="rId45"/>
    <p:sldId id="305" r:id="rId46"/>
    <p:sldId id="270" r:id="rId47"/>
    <p:sldId id="306" r:id="rId48"/>
    <p:sldId id="271" r:id="rId49"/>
    <p:sldId id="307" r:id="rId50"/>
    <p:sldId id="272" r:id="rId51"/>
    <p:sldId id="308" r:id="rId52"/>
    <p:sldId id="273" r:id="rId53"/>
    <p:sldId id="309" r:id="rId5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58FBE1C-0DFC-4F41-AE14-CB71C978B8DC}" type="datetimeFigureOut">
              <a:rPr lang="pt-BR" smtClean="0"/>
              <a:pPr/>
              <a:t>28/08/2018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AFDFE6-7EF7-4DD4-A9C6-49E863B139B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Audiência Pública</a:t>
            </a:r>
            <a:endParaRPr lang="pt-BR" b="1" dirty="0">
              <a:solidFill>
                <a:schemeClr val="tx1"/>
              </a:solidFill>
            </a:endParaRPr>
          </a:p>
        </p:txBody>
      </p:sp>
      <p:pic>
        <p:nvPicPr>
          <p:cNvPr id="4" name="Espaço Reservado para Conteúdo 3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12776"/>
            <a:ext cx="8322414" cy="4968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/>
              <a:t>Comissão de Legislação e Normas 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b="1" dirty="0" smtClean="0"/>
              <a:t> Relatora:</a:t>
            </a:r>
          </a:p>
          <a:p>
            <a:pPr algn="ctr">
              <a:buNone/>
            </a:pPr>
            <a:r>
              <a:rPr lang="pt-BR" b="1" dirty="0" smtClean="0"/>
              <a:t>Roberta </a:t>
            </a:r>
            <a:r>
              <a:rPr lang="pt-BR" b="1" dirty="0" err="1" smtClean="0"/>
              <a:t>Pizzio</a:t>
            </a:r>
            <a:r>
              <a:rPr lang="pt-BR" b="1" dirty="0" smtClean="0"/>
              <a:t> Carneiro</a:t>
            </a:r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b="1" dirty="0" smtClean="0"/>
              <a:t>Membros:</a:t>
            </a:r>
          </a:p>
          <a:p>
            <a:pPr algn="ctr">
              <a:buNone/>
            </a:pPr>
            <a:r>
              <a:rPr lang="pt-BR" b="1" dirty="0" smtClean="0"/>
              <a:t>Marcia Raquel de Brito</a:t>
            </a:r>
          </a:p>
          <a:p>
            <a:pPr algn="ctr">
              <a:buNone/>
            </a:pPr>
            <a:r>
              <a:rPr lang="pt-BR" b="1" dirty="0" smtClean="0">
                <a:solidFill>
                  <a:srgbClr val="00B050"/>
                </a:solidFill>
              </a:rPr>
              <a:t>Vago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/>
              <a:t>Comissão de Modalidades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b="1" dirty="0" smtClean="0"/>
              <a:t>Relator:</a:t>
            </a:r>
          </a:p>
          <a:p>
            <a:pPr algn="ctr">
              <a:buNone/>
            </a:pPr>
            <a:r>
              <a:rPr lang="pt-BR" b="1" dirty="0" smtClean="0"/>
              <a:t>Fernando Araujo Nunes                </a:t>
            </a:r>
          </a:p>
          <a:p>
            <a:pPr algn="ctr"/>
            <a:endParaRPr lang="pt-BR" b="1" dirty="0" smtClean="0"/>
          </a:p>
          <a:p>
            <a:pPr algn="ctr"/>
            <a:endParaRPr lang="pt-BR" b="1" dirty="0" smtClean="0"/>
          </a:p>
          <a:p>
            <a:pPr algn="ctr">
              <a:buNone/>
            </a:pPr>
            <a:r>
              <a:rPr lang="pt-BR" b="1" dirty="0" smtClean="0"/>
              <a:t>Membros:</a:t>
            </a:r>
          </a:p>
          <a:p>
            <a:pPr algn="ctr">
              <a:buNone/>
            </a:pPr>
            <a:r>
              <a:rPr lang="pt-BR" b="1" dirty="0" smtClean="0"/>
              <a:t>Sandra </a:t>
            </a:r>
            <a:r>
              <a:rPr lang="pt-BR" b="1" dirty="0" err="1" smtClean="0"/>
              <a:t>Argenton</a:t>
            </a:r>
            <a:r>
              <a:rPr lang="pt-BR" b="1" dirty="0" smtClean="0"/>
              <a:t> Martins</a:t>
            </a:r>
          </a:p>
          <a:p>
            <a:pPr algn="ctr">
              <a:buNone/>
            </a:pPr>
            <a:r>
              <a:rPr lang="pt-BR" b="1" dirty="0" smtClean="0"/>
              <a:t>Denise Melo </a:t>
            </a:r>
            <a:r>
              <a:rPr lang="pt-BR" b="1" dirty="0" err="1" smtClean="0"/>
              <a:t>Sotelo</a:t>
            </a:r>
            <a:endParaRPr lang="pt-BR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 smtClean="0"/>
              <a:t>Comissão de Planejamento e Orçamento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b="1" dirty="0" smtClean="0"/>
              <a:t>Relatora:</a:t>
            </a:r>
          </a:p>
          <a:p>
            <a:pPr algn="ctr">
              <a:buNone/>
            </a:pPr>
            <a:r>
              <a:rPr lang="pt-BR" b="1" dirty="0" smtClean="0"/>
              <a:t>Luiza </a:t>
            </a:r>
            <a:r>
              <a:rPr lang="pt-BR" b="1" dirty="0" err="1" smtClean="0"/>
              <a:t>Angelita</a:t>
            </a:r>
            <a:r>
              <a:rPr lang="pt-BR" b="1" dirty="0" smtClean="0"/>
              <a:t> Botelho </a:t>
            </a:r>
            <a:r>
              <a:rPr lang="pt-BR" b="1" dirty="0" err="1" smtClean="0"/>
              <a:t>Tassoni</a:t>
            </a:r>
            <a:endParaRPr lang="pt-BR" b="1" dirty="0" smtClean="0"/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b="1" dirty="0" smtClean="0"/>
              <a:t>Membros</a:t>
            </a:r>
          </a:p>
          <a:p>
            <a:pPr algn="ctr">
              <a:buNone/>
            </a:pPr>
            <a:r>
              <a:rPr lang="pt-BR" b="1" dirty="0" smtClean="0"/>
              <a:t>Andrea Paula da Silva Carvalho</a:t>
            </a:r>
          </a:p>
          <a:p>
            <a:pPr algn="ctr">
              <a:buNone/>
            </a:pPr>
            <a:r>
              <a:rPr lang="pt-BR" b="1" dirty="0" smtClean="0"/>
              <a:t>Débora </a:t>
            </a:r>
            <a:r>
              <a:rPr lang="pt-BR" b="1" dirty="0" err="1" smtClean="0"/>
              <a:t>Cheila</a:t>
            </a:r>
            <a:r>
              <a:rPr lang="pt-BR" b="1" dirty="0" smtClean="0"/>
              <a:t> Cassol</a:t>
            </a:r>
            <a:endParaRPr lang="pt-BR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 Universalizar, até 2016, a educação infantil na pré-escola para as crianças de 4 (quatro) a 5 (cinco) anos de idade e ampliar a oferta de educação infantil em creches, de forma a atender, no mínimo, 50% (cinquenta por cento) das crianças de até 3 (três) anos até o final da vigência deste </a:t>
            </a:r>
            <a:r>
              <a:rPr lang="pt-BR" dirty="0" smtClean="0"/>
              <a:t>PME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t-BR" dirty="0" smtClean="0"/>
              <a:t>META PREVISTA PARA O PERÍODO:  100%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META ALCANÇADA NO PERÍODO: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DADO OFICIAL: 97,6    (SIMED)</a:t>
            </a:r>
            <a:r>
              <a:rPr lang="pt-BR" b="1" dirty="0" smtClean="0"/>
              <a:t> </a:t>
            </a:r>
            <a:endParaRPr lang="pt-BR" dirty="0" smtClean="0"/>
          </a:p>
          <a:p>
            <a:pPr algn="ctr">
              <a:buNone/>
            </a:pPr>
            <a:r>
              <a:rPr lang="pt-BR" b="1" dirty="0" smtClean="0"/>
              <a:t> </a:t>
            </a:r>
            <a:endParaRPr lang="pt-BR" dirty="0" smtClean="0"/>
          </a:p>
          <a:p>
            <a:pPr algn="ctr">
              <a:buNone/>
            </a:pPr>
            <a:r>
              <a:rPr lang="pt-BR" dirty="0" smtClean="0"/>
              <a:t>DADO MUNICIPAL: 79,70%    (</a:t>
            </a:r>
            <a:r>
              <a:rPr lang="pt-BR" b="1" dirty="0" smtClean="0"/>
              <a:t>Secretaria de Educação)</a:t>
            </a:r>
            <a:endParaRPr lang="pt-BR" dirty="0" smtClean="0"/>
          </a:p>
          <a:p>
            <a:pPr algn="ctr"/>
            <a:endParaRPr lang="pt-BR" dirty="0" smtClean="0"/>
          </a:p>
          <a:p>
            <a:pPr algn="ctr">
              <a:buNone/>
            </a:pPr>
            <a:r>
              <a:rPr lang="pt-BR" b="1" dirty="0" smtClean="0"/>
              <a:t> </a:t>
            </a: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Universalizar </a:t>
            </a:r>
            <a:r>
              <a:rPr lang="pt-BR" dirty="0"/>
              <a:t>o ensino fundamental de 9 (nove) anos para toda a população de 6 (seis) a 14 (quatorze) anos e garantir que pelo menos 95% (noventa e cinco por cento) dos alunos concluam essa etapa na idade recomendada, até o último ano de vigência deste </a:t>
            </a:r>
            <a:r>
              <a:rPr lang="pt-BR" dirty="0" smtClean="0"/>
              <a:t>PME</a:t>
            </a:r>
            <a:r>
              <a:rPr lang="pt-BR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pt-BR" dirty="0" smtClean="0"/>
              <a:t>META PREVISTA PARA O PERÍODO:</a:t>
            </a:r>
          </a:p>
          <a:p>
            <a:pPr algn="ctr">
              <a:buNone/>
            </a:pPr>
            <a:r>
              <a:rPr lang="pt-BR" dirty="0" smtClean="0"/>
              <a:t>DADO OFICIAL: 99,5 </a:t>
            </a:r>
          </a:p>
          <a:p>
            <a:pPr algn="ctr">
              <a:buNone/>
            </a:pPr>
            <a:r>
              <a:rPr lang="pt-BR" b="1" dirty="0" smtClean="0"/>
              <a:t>Censo Demográfico 2010 – IBGE </a:t>
            </a:r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dirty="0" smtClean="0"/>
              <a:t>DADO MUNICIPAL: 99,5</a:t>
            </a:r>
          </a:p>
          <a:p>
            <a:pPr algn="ctr">
              <a:buNone/>
            </a:pPr>
            <a:r>
              <a:rPr lang="pt-BR" b="1" dirty="0" err="1" smtClean="0"/>
              <a:t>Minicenso</a:t>
            </a:r>
            <a:r>
              <a:rPr lang="pt-BR" b="1" dirty="0" smtClean="0"/>
              <a:t> 2017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Universalizar</a:t>
            </a:r>
            <a:r>
              <a:rPr lang="pt-BR" dirty="0"/>
              <a:t>, até 2016, o atendimento escolar para toda a população de 15 (quinze) a 17 (dezessete) anos e elevar, até o final do período de vigência deste </a:t>
            </a:r>
            <a:r>
              <a:rPr lang="pt-BR" dirty="0" smtClean="0"/>
              <a:t>PME</a:t>
            </a:r>
            <a:r>
              <a:rPr lang="pt-BR" dirty="0"/>
              <a:t>, a taxa líquida de matrículas no ensino médio para 85% (oitenta e cinco por cento).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 smtClean="0"/>
              <a:t>Meta prevista para o período: 100%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Dado oficial:88,40%</a:t>
            </a:r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Dado municipal: 88,40%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 Universalizar</a:t>
            </a:r>
            <a:r>
              <a:rPr lang="pt-BR" dirty="0"/>
              <a:t>, para a população de 4 (quatro) a 17 (dezessete) anos com deficiência, transtornos globais do desenvolvimento e altas habilidades ou superdotação, o acesso à educação básica e ao atendimento educacional especializado, preferencialmente na rede regular de ensino, com a garantia de sistema educacional inclusivo, de salas de recursos multifuncionais, classes, escolas ou serviços especializados, públicos ou conveniados.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AUDIÊNCIA PÚBLICA/2018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pt-BR" dirty="0" smtClean="0">
                <a:solidFill>
                  <a:srgbClr val="FF0000"/>
                </a:solidFill>
              </a:rPr>
              <a:t>MONITORAMENTO E AVALIAÇÃO DAS METAS DO PLANO NACIONAL DE EDUCAÇÃO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pt-BR" dirty="0" smtClean="0"/>
              <a:t>META PREVISTA PARA O PERÍODO: </a:t>
            </a:r>
            <a:r>
              <a:rPr lang="pt-BR" b="1" dirty="0" smtClean="0"/>
              <a:t>100%</a:t>
            </a:r>
          </a:p>
          <a:p>
            <a:pPr algn="ctr"/>
            <a:r>
              <a:rPr lang="pt-BR" dirty="0" smtClean="0"/>
              <a:t>DADO OFICIAL: 86,20%</a:t>
            </a:r>
          </a:p>
          <a:p>
            <a:pPr algn="ctr">
              <a:buNone/>
            </a:pPr>
            <a:r>
              <a:rPr lang="pt-BR" dirty="0" smtClean="0"/>
              <a:t>SIMEC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/>
            <a:r>
              <a:rPr lang="pt-BR" dirty="0" smtClean="0"/>
              <a:t>DADO MUNICIPAL: 86,20%</a:t>
            </a:r>
          </a:p>
          <a:p>
            <a:pPr algn="ctr"/>
            <a:r>
              <a:rPr lang="pt-BR" dirty="0" smtClean="0"/>
              <a:t>SMED</a:t>
            </a:r>
          </a:p>
          <a:p>
            <a:pPr algn="ctr">
              <a:buNone/>
            </a:pPr>
            <a:r>
              <a:rPr lang="pt-BR" b="1" dirty="0" smtClean="0"/>
              <a:t> 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5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  Alfabetizar </a:t>
            </a:r>
            <a:r>
              <a:rPr lang="pt-BR" dirty="0"/>
              <a:t>todas as crianças, no máximo, até o final do 3º (terceiro) ano do ensino fundamental.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Meta prevista para o período:</a:t>
            </a:r>
          </a:p>
          <a:p>
            <a:r>
              <a:rPr lang="pt-BR" dirty="0" smtClean="0"/>
              <a:t>Dado oficial: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NÃO INICIADA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6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Oferecer educação em tempo integral em, no mínimo, 50% (</a:t>
            </a:r>
            <a:r>
              <a:rPr lang="pt-BR" dirty="0" err="1" smtClean="0"/>
              <a:t>cinquenta</a:t>
            </a:r>
            <a:r>
              <a:rPr lang="pt-BR" dirty="0" smtClean="0"/>
              <a:t> por cento) das escolas públicas, de forma a atender, pelo menos, 25% (vinte e cinco por cento) dos(as) alunos(as) da educação básica.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NÃO INICIADA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9264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Fomentar </a:t>
            </a:r>
            <a:r>
              <a:rPr lang="pt-BR" dirty="0"/>
              <a:t>a qualidade da educação básica em todas as etapas e modalidades, com melhoria do fluxo escolar e da aprendizagem, de modo a atingir as seguintes médias nacionais para o IDEB: 6,0 nos anos iniciais do ensino fundamental; 5,5 nos anos finais do ensino fundamental; 5,2 no ensino médio.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cap="small" dirty="0"/>
              <a:t>: Anos iniciais do EF</a:t>
            </a:r>
            <a:r>
              <a:rPr lang="pt-BR" b="1" cap="small" dirty="0" smtClean="0"/>
              <a:t>:</a:t>
            </a:r>
          </a:p>
          <a:p>
            <a:r>
              <a:rPr lang="pt-BR" b="1" cap="small" dirty="0" smtClean="0"/>
              <a:t> </a:t>
            </a:r>
            <a:r>
              <a:rPr lang="pt-BR" sz="1900" b="1" cap="small" dirty="0">
                <a:latin typeface="Arial Narrow" panose="020B0606020202030204" pitchFamily="34" charset="0"/>
              </a:rPr>
              <a:t>2015-5,2;</a:t>
            </a:r>
            <a:endParaRPr lang="pt-BR" sz="1900" dirty="0">
              <a:latin typeface="Arial Narrow" panose="020B0606020202030204" pitchFamily="34" charset="0"/>
            </a:endParaRPr>
          </a:p>
          <a:p>
            <a:r>
              <a:rPr lang="pt-BR" sz="1900" b="1" cap="small" dirty="0">
                <a:latin typeface="Arial Narrow" panose="020B0606020202030204" pitchFamily="34" charset="0"/>
              </a:rPr>
              <a:t>2017- 5,5;  </a:t>
            </a:r>
            <a:endParaRPr lang="pt-BR" sz="1900" b="1" cap="small" dirty="0" smtClean="0">
              <a:latin typeface="Arial Narrow" panose="020B0606020202030204" pitchFamily="34" charset="0"/>
            </a:endParaRPr>
          </a:p>
          <a:p>
            <a:r>
              <a:rPr lang="pt-BR" sz="1900" b="1" cap="small" dirty="0" smtClean="0">
                <a:latin typeface="Arial Narrow" panose="020B0606020202030204" pitchFamily="34" charset="0"/>
              </a:rPr>
              <a:t>2019 </a:t>
            </a:r>
            <a:r>
              <a:rPr lang="pt-BR" sz="1900" b="1" cap="small" dirty="0">
                <a:latin typeface="Arial Narrow" panose="020B0606020202030204" pitchFamily="34" charset="0"/>
              </a:rPr>
              <a:t>– 5,7</a:t>
            </a:r>
            <a:r>
              <a:rPr lang="pt-BR" sz="1900" b="1" cap="small" dirty="0" smtClean="0">
                <a:latin typeface="Arial Narrow" panose="020B0606020202030204" pitchFamily="34" charset="0"/>
              </a:rPr>
              <a:t>;</a:t>
            </a:r>
          </a:p>
          <a:p>
            <a:r>
              <a:rPr lang="pt-BR" sz="1900" b="1" cap="small" dirty="0" smtClean="0">
                <a:latin typeface="Arial Narrow" panose="020B0606020202030204" pitchFamily="34" charset="0"/>
              </a:rPr>
              <a:t> </a:t>
            </a:r>
            <a:r>
              <a:rPr lang="pt-BR" sz="1900" b="1" cap="small" dirty="0">
                <a:latin typeface="Arial Narrow" panose="020B0606020202030204" pitchFamily="34" charset="0"/>
              </a:rPr>
              <a:t>2021 – 6</a:t>
            </a:r>
            <a:endParaRPr lang="pt-BR" sz="1900" dirty="0">
              <a:latin typeface="Arial Narrow" panose="020B0606020202030204" pitchFamily="34" charset="0"/>
            </a:endParaRPr>
          </a:p>
          <a:p>
            <a:r>
              <a:rPr lang="pt-BR" sz="1900" b="1" cap="small" dirty="0">
                <a:latin typeface="Arial Narrow" panose="020B0606020202030204" pitchFamily="34" charset="0"/>
              </a:rPr>
              <a:t>anos finais do </a:t>
            </a:r>
            <a:r>
              <a:rPr lang="pt-BR" sz="1900" b="1" cap="small" dirty="0" err="1">
                <a:latin typeface="Arial Narrow" panose="020B0606020202030204" pitchFamily="34" charset="0"/>
              </a:rPr>
              <a:t>ef</a:t>
            </a:r>
            <a:r>
              <a:rPr lang="pt-BR" sz="1900" b="1" cap="small" dirty="0">
                <a:latin typeface="Arial Narrow" panose="020B0606020202030204" pitchFamily="34" charset="0"/>
              </a:rPr>
              <a:t> – </a:t>
            </a:r>
            <a:endParaRPr lang="pt-BR" sz="1900" b="1" cap="small" dirty="0" smtClean="0">
              <a:latin typeface="Arial Narrow" panose="020B0606020202030204" pitchFamily="34" charset="0"/>
            </a:endParaRPr>
          </a:p>
          <a:p>
            <a:r>
              <a:rPr lang="pt-BR" sz="1900" b="1" cap="small" dirty="0" smtClean="0">
                <a:latin typeface="Arial Narrow" panose="020B0606020202030204" pitchFamily="34" charset="0"/>
              </a:rPr>
              <a:t>2015 </a:t>
            </a:r>
            <a:r>
              <a:rPr lang="pt-BR" sz="1900" b="1" cap="small" dirty="0">
                <a:latin typeface="Arial Narrow" panose="020B0606020202030204" pitchFamily="34" charset="0"/>
              </a:rPr>
              <a:t>– 4,4; </a:t>
            </a:r>
            <a:endParaRPr lang="pt-BR" sz="1900" b="1" cap="small" dirty="0" smtClean="0">
              <a:latin typeface="Arial Narrow" panose="020B0606020202030204" pitchFamily="34" charset="0"/>
            </a:endParaRPr>
          </a:p>
          <a:p>
            <a:r>
              <a:rPr lang="pt-BR" sz="1900" b="1" cap="small" dirty="0" smtClean="0">
                <a:latin typeface="Arial Narrow" panose="020B0606020202030204" pitchFamily="34" charset="0"/>
              </a:rPr>
              <a:t>2017 </a:t>
            </a:r>
            <a:r>
              <a:rPr lang="pt-BR" sz="1900" b="1" cap="small" dirty="0">
                <a:latin typeface="Arial Narrow" panose="020B0606020202030204" pitchFamily="34" charset="0"/>
              </a:rPr>
              <a:t>-5,0 ; </a:t>
            </a:r>
            <a:endParaRPr lang="pt-BR" sz="1900" b="1" cap="small" dirty="0" smtClean="0">
              <a:latin typeface="Arial Narrow" panose="020B0606020202030204" pitchFamily="34" charset="0"/>
            </a:endParaRPr>
          </a:p>
          <a:p>
            <a:r>
              <a:rPr lang="pt-BR" sz="1900" b="1" cap="small" dirty="0" smtClean="0">
                <a:latin typeface="Arial Narrow" panose="020B0606020202030204" pitchFamily="34" charset="0"/>
              </a:rPr>
              <a:t>2019 </a:t>
            </a:r>
            <a:r>
              <a:rPr lang="pt-BR" sz="1900" b="1" cap="small" dirty="0">
                <a:latin typeface="Arial Narrow" panose="020B0606020202030204" pitchFamily="34" charset="0"/>
              </a:rPr>
              <a:t>– 5,2 </a:t>
            </a:r>
            <a:r>
              <a:rPr lang="pt-BR" sz="1900" b="1" cap="small" dirty="0" smtClean="0">
                <a:latin typeface="Arial Narrow" panose="020B0606020202030204" pitchFamily="34" charset="0"/>
              </a:rPr>
              <a:t>;</a:t>
            </a:r>
          </a:p>
          <a:p>
            <a:r>
              <a:rPr lang="pt-BR" sz="1900" b="1" cap="small" dirty="0" smtClean="0">
                <a:latin typeface="Arial Narrow" panose="020B0606020202030204" pitchFamily="34" charset="0"/>
              </a:rPr>
              <a:t> </a:t>
            </a:r>
            <a:r>
              <a:rPr lang="pt-BR" sz="1900" b="1" cap="small" dirty="0">
                <a:latin typeface="Arial Narrow" panose="020B0606020202030204" pitchFamily="34" charset="0"/>
              </a:rPr>
              <a:t>2021 – 5,5</a:t>
            </a:r>
            <a:endParaRPr lang="pt-BR" sz="1900" dirty="0">
              <a:latin typeface="Arial Narrow" panose="020B0606020202030204" pitchFamily="34" charset="0"/>
            </a:endParaRPr>
          </a:p>
          <a:p>
            <a:r>
              <a:rPr lang="pt-BR" sz="1900" b="1" cap="small" dirty="0">
                <a:latin typeface="Arial Narrow" panose="020B0606020202030204" pitchFamily="34" charset="0"/>
              </a:rPr>
              <a:t>ensino médio – 2015 – 4,3</a:t>
            </a:r>
            <a:r>
              <a:rPr lang="pt-BR" sz="1900" b="1" cap="small" dirty="0" smtClean="0">
                <a:latin typeface="Arial Narrow" panose="020B0606020202030204" pitchFamily="34" charset="0"/>
              </a:rPr>
              <a:t>;</a:t>
            </a:r>
          </a:p>
          <a:p>
            <a:r>
              <a:rPr lang="pt-BR" sz="1900" b="1" cap="small" dirty="0" smtClean="0">
                <a:latin typeface="Arial Narrow" panose="020B0606020202030204" pitchFamily="34" charset="0"/>
              </a:rPr>
              <a:t> </a:t>
            </a:r>
            <a:r>
              <a:rPr lang="pt-BR" sz="1900" b="1" cap="small" dirty="0">
                <a:latin typeface="Arial Narrow" panose="020B0606020202030204" pitchFamily="34" charset="0"/>
              </a:rPr>
              <a:t>2017 – 4,7 </a:t>
            </a:r>
            <a:r>
              <a:rPr lang="pt-BR" sz="1900" b="1" cap="small" dirty="0" smtClean="0">
                <a:latin typeface="Arial Narrow" panose="020B0606020202030204" pitchFamily="34" charset="0"/>
              </a:rPr>
              <a:t>;</a:t>
            </a:r>
          </a:p>
          <a:p>
            <a:r>
              <a:rPr lang="pt-BR" sz="1900" b="1" cap="small" dirty="0" smtClean="0">
                <a:latin typeface="Arial Narrow" panose="020B0606020202030204" pitchFamily="34" charset="0"/>
              </a:rPr>
              <a:t> </a:t>
            </a:r>
            <a:r>
              <a:rPr lang="pt-BR" sz="1900" b="1" cap="small" dirty="0">
                <a:latin typeface="Arial Narrow" panose="020B0606020202030204" pitchFamily="34" charset="0"/>
              </a:rPr>
              <a:t>2019 – 5,o </a:t>
            </a:r>
            <a:r>
              <a:rPr lang="pt-BR" sz="1900" b="1" cap="small" dirty="0" smtClean="0">
                <a:latin typeface="Arial Narrow" panose="020B0606020202030204" pitchFamily="34" charset="0"/>
              </a:rPr>
              <a:t>;</a:t>
            </a:r>
          </a:p>
          <a:p>
            <a:r>
              <a:rPr lang="pt-BR" sz="1900" b="1" cap="small" dirty="0" smtClean="0">
                <a:latin typeface="Arial Narrow" panose="020B0606020202030204" pitchFamily="34" charset="0"/>
              </a:rPr>
              <a:t> </a:t>
            </a:r>
            <a:r>
              <a:rPr lang="pt-BR" sz="1900" b="1" cap="small" dirty="0">
                <a:latin typeface="Arial Narrow" panose="020B0606020202030204" pitchFamily="34" charset="0"/>
              </a:rPr>
              <a:t>2021 – 5,2</a:t>
            </a:r>
            <a:endParaRPr lang="pt-BR" sz="19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4038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476672"/>
            <a:ext cx="8534400" cy="758952"/>
          </a:xfrm>
        </p:spPr>
        <p:txBody>
          <a:bodyPr/>
          <a:lstStyle/>
          <a:p>
            <a:r>
              <a:rPr lang="pt-BR" dirty="0" smtClean="0"/>
              <a:t>APROVEITAMENTO 2014/15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                APROVAÇÃO             REPROVAÇÃO</a:t>
            </a:r>
          </a:p>
          <a:p>
            <a:endParaRPr lang="pt-BR" dirty="0" smtClean="0"/>
          </a:p>
          <a:p>
            <a:r>
              <a:rPr lang="pt-BR" dirty="0" smtClean="0"/>
              <a:t>BRASIL    87,8                                   9,6</a:t>
            </a:r>
          </a:p>
          <a:p>
            <a:r>
              <a:rPr lang="pt-BR" dirty="0" smtClean="0"/>
              <a:t>ESTADO  66,6                                    12,1</a:t>
            </a:r>
          </a:p>
          <a:p>
            <a:r>
              <a:rPr lang="pt-BR" dirty="0" smtClean="0"/>
              <a:t>MUNICÍPIO 81                                   17,5</a:t>
            </a:r>
          </a:p>
          <a:p>
            <a:endParaRPr lang="pt-BR" dirty="0"/>
          </a:p>
          <a:p>
            <a:r>
              <a:rPr lang="pt-BR" dirty="0" smtClean="0"/>
              <a:t>FONTE : IDEB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82816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 Elevar </a:t>
            </a:r>
            <a:r>
              <a:rPr lang="pt-BR" dirty="0"/>
              <a:t>a escolaridade média da população de 18 (dezoito) a 29 (vinte e nove) anos, de modo a alcançar, no mínimo, 12 (doze) anos de estudo no último ano de vigência deste Plano, para as populações do campo, da região de menor escolaridade no País e dos 25% (vinte e cinco por cento) mais pobres, e igualar a escolaridade média entre negros e não negros declarados à Fundação Instituto Brasileiro de Geografia e Estatística (IBGE).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INDICADORES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70533744"/>
              </p:ext>
            </p:extLst>
          </p:nvPr>
        </p:nvGraphicFramePr>
        <p:xfrm>
          <a:off x="301754" y="2708921"/>
          <a:ext cx="8446710" cy="1845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8848"/>
                <a:gridCol w="320215"/>
                <a:gridCol w="320215"/>
                <a:gridCol w="2708848"/>
                <a:gridCol w="320215"/>
                <a:gridCol w="320215"/>
                <a:gridCol w="320215"/>
                <a:gridCol w="1427939"/>
              </a:tblGrid>
              <a:tr h="96069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 PREVISTA PARA O PERÍODO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 ALCANÇADA NO PERÍODO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FONTE DO INDICADOR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</a:tr>
              <a:tr h="44230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DADO OFICIAL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95,2%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SIMEC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423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DADO MUNICÍPAL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95,2%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SMED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275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NOMINATA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 smtClean="0"/>
              <a:t>Presidente</a:t>
            </a:r>
          </a:p>
          <a:p>
            <a:pPr>
              <a:buNone/>
            </a:pPr>
            <a:r>
              <a:rPr lang="pt-BR" b="1" dirty="0" smtClean="0"/>
              <a:t>Maria Rejane de Souza </a:t>
            </a:r>
            <a:r>
              <a:rPr lang="pt-BR" b="1" dirty="0" err="1" smtClean="0"/>
              <a:t>Lincks</a:t>
            </a:r>
            <a:endParaRPr lang="pt-BR" b="1" dirty="0" smtClean="0"/>
          </a:p>
          <a:p>
            <a:pPr>
              <a:buNone/>
            </a:pPr>
            <a:endParaRPr lang="pt-BR" b="1" dirty="0" smtClean="0"/>
          </a:p>
          <a:p>
            <a:pPr marL="0" indent="0">
              <a:buNone/>
            </a:pPr>
            <a:r>
              <a:rPr lang="pt-BR" b="1" dirty="0" smtClean="0"/>
              <a:t>Vice-presidente</a:t>
            </a:r>
            <a:endParaRPr lang="pt-BR" dirty="0" smtClean="0"/>
          </a:p>
          <a:p>
            <a:pPr>
              <a:buNone/>
            </a:pPr>
            <a:r>
              <a:rPr lang="pt-BR" b="1" dirty="0" smtClean="0"/>
              <a:t>Ana Maria da Silva Salvador</a:t>
            </a:r>
          </a:p>
          <a:p>
            <a:pPr>
              <a:buNone/>
            </a:pPr>
            <a:endParaRPr lang="pt-BR" b="1" dirty="0" smtClean="0"/>
          </a:p>
          <a:p>
            <a:pPr marL="0" indent="0">
              <a:buNone/>
            </a:pPr>
            <a:r>
              <a:rPr lang="pt-BR" b="1" dirty="0" smtClean="0"/>
              <a:t>1º secretário</a:t>
            </a:r>
          </a:p>
          <a:p>
            <a:pPr>
              <a:buNone/>
            </a:pPr>
            <a:r>
              <a:rPr lang="pt-BR" b="1" dirty="0" smtClean="0"/>
              <a:t>Fernando </a:t>
            </a:r>
            <a:r>
              <a:rPr lang="pt-BR" b="1" dirty="0" err="1" smtClean="0"/>
              <a:t>Araujo</a:t>
            </a:r>
            <a:r>
              <a:rPr lang="pt-BR" b="1" dirty="0" smtClean="0"/>
              <a:t> Nunes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r>
              <a:rPr lang="pt-BR" b="1" dirty="0" smtClean="0"/>
              <a:t>2º </a:t>
            </a:r>
            <a:r>
              <a:rPr lang="pt-BR" b="1" dirty="0"/>
              <a:t>secretário</a:t>
            </a:r>
          </a:p>
          <a:p>
            <a:pPr>
              <a:buNone/>
            </a:pPr>
            <a:r>
              <a:rPr lang="pt-BR" b="1" dirty="0" smtClean="0"/>
              <a:t>Roberta </a:t>
            </a:r>
            <a:r>
              <a:rPr lang="pt-BR" b="1" dirty="0" err="1"/>
              <a:t>Pizzio</a:t>
            </a:r>
            <a:r>
              <a:rPr lang="pt-BR" b="1" dirty="0"/>
              <a:t> Carneiro</a:t>
            </a:r>
          </a:p>
          <a:p>
            <a:pPr>
              <a:buNone/>
            </a:pPr>
            <a:endParaRPr lang="pt-BR" b="1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Elevar </a:t>
            </a:r>
            <a:r>
              <a:rPr lang="pt-BR" dirty="0"/>
              <a:t>a taxa de alfabetização da população com 15 (quinze) anos ou mais para 93,5% (noventa e três inteiros e cinco décimos por cento) até 2015 e, até o final da vigência deste </a:t>
            </a:r>
            <a:r>
              <a:rPr lang="pt-BR" dirty="0" smtClean="0"/>
              <a:t>PME</a:t>
            </a:r>
            <a:r>
              <a:rPr lang="pt-BR" dirty="0"/>
              <a:t>, erradicar o analfabetismo absoluto e reduzir em 50% (cinquenta por cento) a taxa de analfabetismo funcional.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INDICADORES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73462391"/>
              </p:ext>
            </p:extLst>
          </p:nvPr>
        </p:nvGraphicFramePr>
        <p:xfrm>
          <a:off x="301750" y="1988839"/>
          <a:ext cx="8534402" cy="3456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9101"/>
                <a:gridCol w="361503"/>
                <a:gridCol w="361503"/>
                <a:gridCol w="3229101"/>
                <a:gridCol w="361503"/>
                <a:gridCol w="361503"/>
                <a:gridCol w="361503"/>
                <a:gridCol w="268685"/>
              </a:tblGrid>
              <a:tr h="16348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META PREVISTA PARA O PERÍODO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META ALCANÇADA NO PERÍODO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FONTE DO INDICADOR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9107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25%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DADO OFICIAL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7,7%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SIMEC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1074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DADO </a:t>
                      </a:r>
                      <a:r>
                        <a:rPr lang="pt-BR" sz="1000" dirty="0" smtClean="0">
                          <a:effectLst/>
                        </a:rPr>
                        <a:t>MUNICIPAL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7,7%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SMED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101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  Oferecer</a:t>
            </a:r>
            <a:r>
              <a:rPr lang="pt-BR" dirty="0"/>
              <a:t>, no mínimo, 25% (vinte e cinco por cento) das matrículas de educação de jovens e adultos, nos ensinos fundamental e médio, na forma integrada à educação profissional.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EM ANDAMENTO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4879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Triplicar as matrículas da educação profissional técnica de nível médio, assegurando a qualidade da oferta e pelo menos 50% (</a:t>
            </a:r>
            <a:r>
              <a:rPr lang="pt-BR" dirty="0" err="1" smtClean="0"/>
              <a:t>cinquenta</a:t>
            </a:r>
            <a:r>
              <a:rPr lang="pt-BR" dirty="0" smtClean="0"/>
              <a:t> por cento) da expansão no segmento público.</a:t>
            </a:r>
            <a:endParaRPr lang="pt-B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ANDAMENTO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76994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Elevar </a:t>
            </a:r>
            <a:r>
              <a:rPr lang="pt-BR" dirty="0"/>
              <a:t>a taxa bruta de matrícula na educação superior para 50% (cinquenta por cento) e a taxa líquida para 33% (trinta e três por cento) da população de 18 (dezoito) a 24 (vinte e quatro) anos, assegurada a qualidade da oferta e expansão para, pelo menos, 40% (quarenta por cento) das novas matrículas, no segmento público.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FONTE: IFSUL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EDUCAÇÃO PROFISSIONAL TÉCNICA</a:t>
            </a:r>
          </a:p>
          <a:p>
            <a:r>
              <a:rPr lang="pt-BR" dirty="0" smtClean="0"/>
              <a:t>Nº DE VAGAS OFERECIDAS: 128</a:t>
            </a:r>
          </a:p>
          <a:p>
            <a:r>
              <a:rPr lang="pt-BR" dirty="0" smtClean="0"/>
              <a:t>Nº DE VAGAS PREENCHIDAS: 128</a:t>
            </a:r>
          </a:p>
          <a:p>
            <a:r>
              <a:rPr lang="pt-BR" dirty="0" smtClean="0"/>
              <a:t>EDUCAÇÃO MÉDIO TÉCNICO EJA (PFM)</a:t>
            </a:r>
          </a:p>
          <a:p>
            <a:r>
              <a:rPr lang="pt-BR" dirty="0" smtClean="0"/>
              <a:t>Nº DE VAGAS : 60</a:t>
            </a:r>
          </a:p>
          <a:p>
            <a:r>
              <a:rPr lang="pt-BR" dirty="0" smtClean="0"/>
              <a:t>Nº DE VAGAS PREENCHIDAS:55</a:t>
            </a:r>
          </a:p>
          <a:p>
            <a:r>
              <a:rPr lang="pt-BR" dirty="0" smtClean="0"/>
              <a:t>EDUCAÇÃO SUPERIOR</a:t>
            </a:r>
          </a:p>
          <a:p>
            <a:r>
              <a:rPr lang="pt-BR" dirty="0" smtClean="0"/>
              <a:t>Nº DE VAGAS OFERECIDAS:140 </a:t>
            </a:r>
          </a:p>
          <a:p>
            <a:r>
              <a:rPr lang="pt-BR" dirty="0" smtClean="0"/>
              <a:t>VAGAS PREENCHIDAS: 115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84710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Elevar </a:t>
            </a:r>
            <a:r>
              <a:rPr lang="pt-BR" dirty="0"/>
              <a:t>a qualidade da educação superior e ampliar a proporção de mestres e doutores do corpo docente em efetivo exercício no conjunto do sistema de educação superior para 75% (setenta e cinco por cento), sendo, do total, no mínimo, 35% (trinta e cinco por cento) doutores.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ANDAMENTO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925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07556" cy="1357322"/>
          </a:xfrm>
        </p:spPr>
        <p:txBody>
          <a:bodyPr>
            <a:normAutofit fontScale="90000"/>
          </a:bodyPr>
          <a:lstStyle/>
          <a:p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>REPRESENTANTES DOS PROFESSORES</a:t>
            </a:r>
            <a:br>
              <a:rPr lang="pt-BR" b="1" i="1" dirty="0" smtClean="0"/>
            </a:br>
            <a:r>
              <a:rPr lang="pt-BR" b="1" i="1" dirty="0" smtClean="0"/>
              <a:t>                                                     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smtClean="0"/>
              <a:t>Ana Maria Silva Salvador</a:t>
            </a:r>
          </a:p>
          <a:p>
            <a:r>
              <a:rPr lang="pt-BR" b="1" dirty="0" smtClean="0"/>
              <a:t>Fernando Araujo Nunes </a:t>
            </a:r>
          </a:p>
          <a:p>
            <a:r>
              <a:rPr lang="pt-BR" b="1" dirty="0" smtClean="0"/>
              <a:t>Roberta </a:t>
            </a:r>
            <a:r>
              <a:rPr lang="pt-BR" b="1" dirty="0" err="1" smtClean="0"/>
              <a:t>Pizzio</a:t>
            </a:r>
            <a:r>
              <a:rPr lang="pt-BR" b="1" dirty="0" smtClean="0"/>
              <a:t> Carneiro</a:t>
            </a:r>
          </a:p>
          <a:p>
            <a:r>
              <a:rPr lang="pt-BR" b="1" dirty="0" err="1" smtClean="0"/>
              <a:t>Eulélia</a:t>
            </a:r>
            <a:r>
              <a:rPr lang="pt-BR" b="1" dirty="0" smtClean="0"/>
              <a:t> de Souza Botelho</a:t>
            </a:r>
          </a:p>
          <a:p>
            <a:r>
              <a:rPr lang="pt-BR" b="1" dirty="0" smtClean="0"/>
              <a:t>Rosangela </a:t>
            </a:r>
            <a:r>
              <a:rPr lang="pt-BR" b="1" dirty="0" err="1" smtClean="0"/>
              <a:t>Lize</a:t>
            </a:r>
            <a:r>
              <a:rPr lang="pt-BR" b="1" dirty="0" smtClean="0"/>
              <a:t> Santos dos Santos</a:t>
            </a:r>
          </a:p>
          <a:p>
            <a:r>
              <a:rPr lang="pt-BR" b="1" dirty="0" smtClean="0">
                <a:solidFill>
                  <a:srgbClr val="00B050"/>
                </a:solidFill>
              </a:rPr>
              <a:t>Vago</a:t>
            </a:r>
            <a:endParaRPr lang="pt-B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Elevar </a:t>
            </a:r>
            <a:r>
              <a:rPr lang="pt-BR" dirty="0"/>
              <a:t>gradualmente o número de matrículas na pós-graduação </a:t>
            </a:r>
            <a:r>
              <a:rPr lang="pt-BR" dirty="0" err="1"/>
              <a:t>stricto</a:t>
            </a:r>
            <a:r>
              <a:rPr lang="pt-BR" dirty="0"/>
              <a:t> </a:t>
            </a:r>
            <a:r>
              <a:rPr lang="pt-BR" dirty="0" err="1"/>
              <a:t>sensu</a:t>
            </a:r>
            <a:r>
              <a:rPr lang="pt-BR" dirty="0"/>
              <a:t>, de modo a atingir a titulação anual de 60.000 (sessenta mil) mestres e 25.000 (vinte e cinco mil) doutores.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FONTE IFSUL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Nº DE VAGAS OFERECIDAS: 40</a:t>
            </a:r>
          </a:p>
          <a:p>
            <a:r>
              <a:rPr lang="pt-BR" dirty="0" smtClean="0"/>
              <a:t>Nº DE VAGAS PREENCHIDAS: 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1920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15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 Garantir</a:t>
            </a:r>
            <a:r>
              <a:rPr lang="pt-BR" dirty="0"/>
              <a:t>, em regime de colaboração entre a União, os Estados, o Distrito Federal e os Municípios, no prazo de 1 (um) ano de vigência deste </a:t>
            </a:r>
            <a:r>
              <a:rPr lang="pt-BR" dirty="0" smtClean="0"/>
              <a:t>PME</a:t>
            </a:r>
            <a:r>
              <a:rPr lang="pt-BR" dirty="0"/>
              <a:t>, política nacional de formação dos profissionais da educação de que tratam os incisos I, II e III do caput do art. 61 da Lei nº 9.394, de 20 de dezembro de 1996, assegurado que todos os professores e as professoras da educação básica possuam formação específica de nível superior, obtida em curso de licenciatura na área de conhecimento em que atuam.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ANDAMENTO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04786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16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Formar</a:t>
            </a:r>
            <a:r>
              <a:rPr lang="pt-BR" dirty="0"/>
              <a:t>, em nível de pós-graduação, 50% (cinquenta por cento) dos professores da educação básica, até o último ano de vigência deste </a:t>
            </a:r>
            <a:r>
              <a:rPr lang="pt-BR" dirty="0" smtClean="0"/>
              <a:t>PME</a:t>
            </a:r>
            <a:r>
              <a:rPr lang="pt-BR" dirty="0"/>
              <a:t>, e garantir a todos(as) os(as) profissionais da educação básica formação continuada em sua área de atuação, considerando as necessidades, demandas e contextualizações dos sistemas de ensino.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ANDAMENTO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56368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Valorizar </a:t>
            </a:r>
            <a:r>
              <a:rPr lang="pt-BR" dirty="0"/>
              <a:t>os(as) profissionais do magistério das redes públicas de educação básica de forma a equiparar seu rendimento médio ao dos(as) demais profissionais com escolaridade equivalente, até o final do sexto ano de vigência deste </a:t>
            </a:r>
            <a:r>
              <a:rPr lang="pt-BR" dirty="0" smtClean="0"/>
              <a:t>PME</a:t>
            </a:r>
            <a:r>
              <a:rPr lang="pt-BR" dirty="0"/>
              <a:t>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ESTUDOS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21364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Assegurar</a:t>
            </a:r>
            <a:r>
              <a:rPr lang="pt-BR" dirty="0"/>
              <a:t>, no prazo de 2 (dois) anos, a existência de planos de Carreira para os(as) profissionais da educação básica e superior pública de todos os sistemas de ensino e, para o plano de Carreira dos(as) profissionais da educação básica pública, tomar como referência o piso salarial nacional profissional, definido em lei federal, nos termos do inciso VIII do art. 206 da Constituição Federal.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CONCLUÍDA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3360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b="1" i="1" dirty="0" smtClean="0"/>
              <a:t>REPRESENTANTES   DO EXECUTIVO </a:t>
            </a:r>
            <a:r>
              <a:rPr lang="pt-BR" b="1" i="1" dirty="0" smtClean="0"/>
              <a:t>                   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smtClean="0"/>
              <a:t>Luiza </a:t>
            </a:r>
            <a:r>
              <a:rPr lang="pt-BR" b="1" dirty="0" err="1" smtClean="0"/>
              <a:t>Angelita</a:t>
            </a:r>
            <a:r>
              <a:rPr lang="pt-BR" b="1" dirty="0" smtClean="0"/>
              <a:t> Botelho </a:t>
            </a:r>
            <a:r>
              <a:rPr lang="pt-BR" b="1" dirty="0" err="1" smtClean="0"/>
              <a:t>Tassoni</a:t>
            </a:r>
            <a:endParaRPr lang="pt-BR" b="1" dirty="0" smtClean="0"/>
          </a:p>
          <a:p>
            <a:r>
              <a:rPr lang="pt-BR" b="1" dirty="0" smtClean="0"/>
              <a:t>Lizandra Beatriz dos Santos</a:t>
            </a:r>
          </a:p>
          <a:p>
            <a:r>
              <a:rPr lang="pt-BR" b="1" dirty="0" smtClean="0"/>
              <a:t>Denise Melo </a:t>
            </a:r>
            <a:r>
              <a:rPr lang="pt-BR" b="1" dirty="0" err="1" smtClean="0"/>
              <a:t>Sotelo</a:t>
            </a:r>
            <a:endParaRPr lang="pt-BR" b="1" dirty="0" smtClean="0"/>
          </a:p>
          <a:p>
            <a:r>
              <a:rPr lang="pt-BR" b="1" dirty="0" smtClean="0"/>
              <a:t>Sandra </a:t>
            </a:r>
            <a:r>
              <a:rPr lang="pt-BR" b="1" dirty="0" err="1" smtClean="0"/>
              <a:t>Argenton</a:t>
            </a:r>
            <a:r>
              <a:rPr lang="pt-BR" b="1" dirty="0" smtClean="0"/>
              <a:t> Martins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19: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Assegurar </a:t>
            </a:r>
            <a:r>
              <a:rPr lang="pt-BR" dirty="0"/>
              <a:t>condições</a:t>
            </a:r>
            <a:r>
              <a:rPr lang="pt-BR" dirty="0" smtClean="0"/>
              <a:t>, durante a vigência deste plano,  </a:t>
            </a:r>
            <a:r>
              <a:rPr lang="pt-BR" dirty="0"/>
              <a:t>para a efetivação da gestão democrática da educação, associada a critérios </a:t>
            </a:r>
            <a:r>
              <a:rPr lang="pt-BR" dirty="0" smtClean="0"/>
              <a:t>técnicos  </a:t>
            </a:r>
            <a:r>
              <a:rPr lang="pt-BR" dirty="0"/>
              <a:t>de mérito e desempenho e à consulta pública à comunidade escolar, no âmbito das escolas públicas, prevendo recursos e apoio técnico da </a:t>
            </a:r>
            <a:r>
              <a:rPr lang="pt-BR" dirty="0" smtClean="0"/>
              <a:t>União, bem como recursos próprios da esfera estadual e municipal.</a:t>
            </a:r>
            <a:endParaRPr lang="pt-B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CONCLUÍDA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2809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 20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smtClean="0"/>
              <a:t>    Ampliar </a:t>
            </a:r>
            <a:r>
              <a:rPr lang="pt-BR" dirty="0"/>
              <a:t>o investimento público em educação pública de forma a atingir, no mínimo, o patamar de 7% (sete por cento) do Produto Interno Bruto (PIB) do País no 5º (quinto) ano de vigência desta Lei e, no mínimo, o equivalente a 10% (dez por cento) do PIB ao final </a:t>
            </a:r>
            <a:r>
              <a:rPr lang="pt-BR"/>
              <a:t>do </a:t>
            </a:r>
            <a:r>
              <a:rPr lang="pt-BR" smtClean="0"/>
              <a:t>decênio.</a:t>
            </a:r>
            <a:endParaRPr lang="pt-B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CONCLUÍDA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9829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dirty="0" smtClean="0"/>
              <a:t>REPRESENTANTES DAS ENTIDADES</a:t>
            </a:r>
            <a:endParaRPr lang="pt-BR" sz="1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smtClean="0"/>
              <a:t>Márcia Raquel de Brito</a:t>
            </a:r>
          </a:p>
          <a:p>
            <a:r>
              <a:rPr lang="pt-BR" b="1" dirty="0" smtClean="0"/>
              <a:t>Débora </a:t>
            </a:r>
            <a:r>
              <a:rPr lang="pt-BR" b="1" dirty="0" err="1" smtClean="0"/>
              <a:t>Cheila</a:t>
            </a:r>
            <a:r>
              <a:rPr lang="pt-BR" b="1" dirty="0" smtClean="0"/>
              <a:t> Cassol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smtClean="0"/>
              <a:t>Vago</a:t>
            </a:r>
          </a:p>
          <a:p>
            <a:r>
              <a:rPr lang="pt-BR" b="1" dirty="0" smtClean="0"/>
              <a:t>Célia Marina </a:t>
            </a:r>
            <a:r>
              <a:rPr lang="pt-BR" b="1" dirty="0" err="1" smtClean="0"/>
              <a:t>Cezimbra</a:t>
            </a:r>
            <a:r>
              <a:rPr lang="pt-BR" b="1" dirty="0" smtClean="0"/>
              <a:t> Silva</a:t>
            </a:r>
          </a:p>
          <a:p>
            <a:r>
              <a:rPr lang="pt-BR" b="1" dirty="0" smtClean="0"/>
              <a:t>Maria Rejane Souza </a:t>
            </a:r>
            <a:r>
              <a:rPr lang="pt-BR" b="1" dirty="0" err="1" smtClean="0"/>
              <a:t>Lincks</a:t>
            </a:r>
            <a:endParaRPr lang="pt-BR" b="1" dirty="0" smtClean="0"/>
          </a:p>
          <a:p>
            <a:r>
              <a:rPr lang="pt-BR" b="1" dirty="0" smtClean="0">
                <a:solidFill>
                  <a:srgbClr val="00B050"/>
                </a:solidFill>
              </a:rPr>
              <a:t>Vago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REPRESENTANTE DOS CONSELHOS ESCOLARES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>Comissão de Educação Infantil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t-BR" b="1" i="1" dirty="0" smtClean="0"/>
          </a:p>
          <a:p>
            <a:pPr algn="ctr">
              <a:buNone/>
            </a:pPr>
            <a:r>
              <a:rPr lang="pt-BR" b="1" i="1" dirty="0" smtClean="0"/>
              <a:t>Relatora: </a:t>
            </a:r>
          </a:p>
          <a:p>
            <a:pPr algn="ctr">
              <a:buNone/>
            </a:pPr>
            <a:r>
              <a:rPr lang="pt-BR" b="1" dirty="0" smtClean="0"/>
              <a:t>Rosangela </a:t>
            </a:r>
            <a:r>
              <a:rPr lang="pt-BR" b="1" dirty="0" err="1" smtClean="0"/>
              <a:t>Lize</a:t>
            </a:r>
            <a:r>
              <a:rPr lang="pt-BR" b="1" dirty="0" smtClean="0"/>
              <a:t> Santos dos Santos</a:t>
            </a:r>
          </a:p>
          <a:p>
            <a:pPr algn="ctr">
              <a:buNone/>
            </a:pPr>
            <a:endParaRPr lang="pt-BR" b="1" i="1" dirty="0" smtClean="0"/>
          </a:p>
          <a:p>
            <a:pPr algn="ctr">
              <a:buNone/>
            </a:pPr>
            <a:endParaRPr lang="pt-BR" b="1" i="1" dirty="0" smtClean="0"/>
          </a:p>
          <a:p>
            <a:pPr algn="ctr">
              <a:buNone/>
            </a:pPr>
            <a:r>
              <a:rPr lang="pt-BR" b="1" i="1" dirty="0" smtClean="0"/>
              <a:t>Membros: </a:t>
            </a:r>
          </a:p>
          <a:p>
            <a:pPr algn="ctr">
              <a:buNone/>
            </a:pPr>
            <a:r>
              <a:rPr lang="pt-BR" b="1" dirty="0" smtClean="0"/>
              <a:t>Célia Marina </a:t>
            </a:r>
            <a:r>
              <a:rPr lang="pt-BR" b="1" dirty="0" err="1" smtClean="0"/>
              <a:t>Cezimbra</a:t>
            </a:r>
            <a:r>
              <a:rPr lang="pt-BR" b="1" dirty="0" smtClean="0"/>
              <a:t> Silva</a:t>
            </a:r>
          </a:p>
          <a:p>
            <a:pPr algn="ctr">
              <a:buNone/>
            </a:pPr>
            <a:r>
              <a:rPr lang="pt-BR" b="1" i="1" dirty="0" smtClean="0">
                <a:solidFill>
                  <a:srgbClr val="00B050"/>
                </a:solidFill>
              </a:rPr>
              <a:t>Vago</a:t>
            </a:r>
          </a:p>
          <a:p>
            <a:endParaRPr lang="pt-BR" b="1" i="1" dirty="0" smtClean="0"/>
          </a:p>
          <a:p>
            <a:endParaRPr lang="pt-BR" b="1" i="1" dirty="0" smtClean="0"/>
          </a:p>
          <a:p>
            <a:endParaRPr lang="pt-BR" b="1" i="1" dirty="0" smtClean="0"/>
          </a:p>
          <a:p>
            <a:endParaRPr lang="pt-BR" b="1" i="1" dirty="0" smtClean="0"/>
          </a:p>
          <a:p>
            <a:endParaRPr lang="pt-BR" b="1" i="1" dirty="0" smtClean="0"/>
          </a:p>
          <a:p>
            <a:endParaRPr lang="pt-BR" b="1" i="1" dirty="0" smtClean="0"/>
          </a:p>
          <a:p>
            <a:endParaRPr lang="pt-BR" b="1" i="1" dirty="0" smtClean="0"/>
          </a:p>
          <a:p>
            <a:endParaRPr lang="pt-BR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/>
              <a:t>Comissão de Ensino Fundamental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b="1" dirty="0" smtClean="0"/>
              <a:t>Relatora:</a:t>
            </a:r>
          </a:p>
          <a:p>
            <a:pPr algn="ctr">
              <a:buNone/>
            </a:pPr>
            <a:r>
              <a:rPr lang="pt-BR" b="1" dirty="0" smtClean="0"/>
              <a:t>Lizandra Beatriz dos Santos</a:t>
            </a:r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b="1" dirty="0" smtClean="0"/>
              <a:t>Membros:</a:t>
            </a:r>
          </a:p>
          <a:p>
            <a:pPr algn="ctr">
              <a:buNone/>
            </a:pPr>
            <a:r>
              <a:rPr lang="pt-BR" b="1" dirty="0" smtClean="0"/>
              <a:t>Ana Maria da Silva Salvador</a:t>
            </a:r>
          </a:p>
          <a:p>
            <a:pPr algn="ctr">
              <a:buNone/>
            </a:pPr>
            <a:r>
              <a:rPr lang="pt-BR" b="1" dirty="0" err="1" smtClean="0"/>
              <a:t>Eulélia</a:t>
            </a:r>
            <a:r>
              <a:rPr lang="pt-BR" b="1" dirty="0" smtClean="0"/>
              <a:t> de Souza Botelho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720</TotalTime>
  <Words>1678</Words>
  <Application>Microsoft Office PowerPoint</Application>
  <PresentationFormat>Apresentação na tela (4:3)</PresentationFormat>
  <Paragraphs>232</Paragraphs>
  <Slides>53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53</vt:i4>
      </vt:variant>
    </vt:vector>
  </HeadingPairs>
  <TitlesOfParts>
    <vt:vector size="60" baseType="lpstr">
      <vt:lpstr>Arial Narrow</vt:lpstr>
      <vt:lpstr>Calibri</vt:lpstr>
      <vt:lpstr>Georgia</vt:lpstr>
      <vt:lpstr>Times New Roman</vt:lpstr>
      <vt:lpstr>Wingdings</vt:lpstr>
      <vt:lpstr>Wingdings 2</vt:lpstr>
      <vt:lpstr>Cívico</vt:lpstr>
      <vt:lpstr>Audiência Pública</vt:lpstr>
      <vt:lpstr>AUDIÊNCIA PÚBLICA/2018</vt:lpstr>
      <vt:lpstr>NOMINATA</vt:lpstr>
      <vt:lpstr>    REPRESENTANTES DOS PROFESSORES                                                      </vt:lpstr>
      <vt:lpstr>REPRESENTANTES   DO EXECUTIVO                    </vt:lpstr>
      <vt:lpstr>REPRESENTANTES DAS ENTIDADES</vt:lpstr>
      <vt:lpstr>REPRESENTANTE DOS CONSELHOS ESCOLARES</vt:lpstr>
      <vt:lpstr>  Comissão de Educação Infantil</vt:lpstr>
      <vt:lpstr>Comissão de Ensino Fundamental</vt:lpstr>
      <vt:lpstr>Comissão de Legislação e Normas </vt:lpstr>
      <vt:lpstr>Comissão de Modalidades</vt:lpstr>
      <vt:lpstr>Comissão de Planejamento e Orçamento</vt:lpstr>
      <vt:lpstr>Meta 1</vt:lpstr>
      <vt:lpstr>Indicadores</vt:lpstr>
      <vt:lpstr>Meta 2</vt:lpstr>
      <vt:lpstr>INDICADORES</vt:lpstr>
      <vt:lpstr>Meta 3</vt:lpstr>
      <vt:lpstr>INDICADORES</vt:lpstr>
      <vt:lpstr>Meta 4</vt:lpstr>
      <vt:lpstr>INDICADORES</vt:lpstr>
      <vt:lpstr>Meta 5</vt:lpstr>
      <vt:lpstr>Apresentação do PowerPoint</vt:lpstr>
      <vt:lpstr>Meta 6</vt:lpstr>
      <vt:lpstr>Apresentação do PowerPoint</vt:lpstr>
      <vt:lpstr>Meta 7</vt:lpstr>
      <vt:lpstr>Apresentação do PowerPoint</vt:lpstr>
      <vt:lpstr>APROVEITAMENTO 2014/15</vt:lpstr>
      <vt:lpstr>Meta 8</vt:lpstr>
      <vt:lpstr>INDICADORES</vt:lpstr>
      <vt:lpstr>Meta 9</vt:lpstr>
      <vt:lpstr>INDICADORES</vt:lpstr>
      <vt:lpstr>Meta 10</vt:lpstr>
      <vt:lpstr>Apresentação do PowerPoint</vt:lpstr>
      <vt:lpstr>Meta 11</vt:lpstr>
      <vt:lpstr>Apresentação do PowerPoint</vt:lpstr>
      <vt:lpstr>Meta 12</vt:lpstr>
      <vt:lpstr>FONTE: IFSUL</vt:lpstr>
      <vt:lpstr>Meta 13</vt:lpstr>
      <vt:lpstr>Apresentação do PowerPoint</vt:lpstr>
      <vt:lpstr>Meta 14</vt:lpstr>
      <vt:lpstr>FONTE IFSUL</vt:lpstr>
      <vt:lpstr>Meta 15</vt:lpstr>
      <vt:lpstr>Apresentação do PowerPoint</vt:lpstr>
      <vt:lpstr>Meta 16</vt:lpstr>
      <vt:lpstr>Apresentação do PowerPoint</vt:lpstr>
      <vt:lpstr>Meta 17</vt:lpstr>
      <vt:lpstr>Apresentação do PowerPoint</vt:lpstr>
      <vt:lpstr>Meta 18</vt:lpstr>
      <vt:lpstr>Apresentação do PowerPoint</vt:lpstr>
      <vt:lpstr>Meta 19:</vt:lpstr>
      <vt:lpstr>Apresentação do PowerPoint</vt:lpstr>
      <vt:lpstr>Meta 20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Lincks</dc:creator>
  <cp:lastModifiedBy>Meio Ambiente</cp:lastModifiedBy>
  <cp:revision>36</cp:revision>
  <dcterms:created xsi:type="dcterms:W3CDTF">2015-03-17T02:52:54Z</dcterms:created>
  <dcterms:modified xsi:type="dcterms:W3CDTF">2018-08-28T17:56:29Z</dcterms:modified>
</cp:coreProperties>
</file>